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sldIdLst>
    <p:sldId id="256" r:id="rId2"/>
    <p:sldId id="257" r:id="rId3"/>
    <p:sldId id="264" r:id="rId4"/>
    <p:sldId id="266" r:id="rId5"/>
    <p:sldId id="265" r:id="rId6"/>
    <p:sldId id="267" r:id="rId7"/>
    <p:sldId id="268" r:id="rId8"/>
    <p:sldId id="269" r:id="rId9"/>
    <p:sldId id="270" r:id="rId10"/>
    <p:sldId id="263" r:id="rId11"/>
    <p:sldId id="27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221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616318-7ECD-6A48-86BC-32CD47FBC7D3}" type="datetimeFigureOut">
              <a:rPr lang="en-US" smtClean="0"/>
              <a:pPr/>
              <a:t>5/3/19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B6D7F-4761-1A41-84BC-0BC1927C1C49}" type="slidenum">
              <a:rPr lang="en-US" smtClean="0"/>
              <a:pPr/>
              <a:t>‹#›</a:t>
            </a:fld>
            <a:endParaRPr lang="en-US"/>
          </a:p>
        </p:txBody>
      </p:sp>
    </p:spTree>
    <p:extLst>
      <p:ext uri="{BB962C8B-B14F-4D97-AF65-F5344CB8AC3E}">
        <p14:creationId xmlns:p14="http://schemas.microsoft.com/office/powerpoint/2010/main" val="19481239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information provided is from DeWitt Edwards,</a:t>
            </a:r>
            <a:r>
              <a:rPr lang="en-US" baseline="0" dirty="0" smtClean="0"/>
              <a:t> CCMP</a:t>
            </a:r>
            <a:endParaRPr lang="en-US" dirty="0"/>
          </a:p>
        </p:txBody>
      </p:sp>
      <p:sp>
        <p:nvSpPr>
          <p:cNvPr id="4" name="Slide Number Placeholder 3"/>
          <p:cNvSpPr>
            <a:spLocks noGrp="1"/>
          </p:cNvSpPr>
          <p:nvPr>
            <p:ph type="sldNum" sz="quarter" idx="10"/>
          </p:nvPr>
        </p:nvSpPr>
        <p:spPr/>
        <p:txBody>
          <a:bodyPr/>
          <a:lstStyle/>
          <a:p>
            <a:fld id="{6C9B6D7F-4761-1A41-84BC-0BC1927C1C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MPO uses power and funding to promote regionalism and undermine</a:t>
            </a:r>
            <a:r>
              <a:rPr lang="en-US" baseline="0" dirty="0" smtClean="0"/>
              <a:t> the authority of local elected officials</a:t>
            </a:r>
          </a:p>
          <a:p>
            <a:r>
              <a:rPr lang="en-US" baseline="0" dirty="0" smtClean="0"/>
              <a:t>Funds are diverted away from roads into complete street projects</a:t>
            </a:r>
          </a:p>
          <a:p>
            <a:r>
              <a:rPr lang="en-US" baseline="0" dirty="0" smtClean="0"/>
              <a:t>Government funds are used as coercion mechanisms in order to get local elected officials to do their bidding</a:t>
            </a:r>
          </a:p>
          <a:p>
            <a:r>
              <a:rPr lang="en-US" baseline="0" dirty="0" smtClean="0"/>
              <a:t>Transportation plays a huge role in Regionalism.  Getting people moved into transit communities, eliminate cars, decrease mobility and freedom, increase control.  Rail programs will never be profitable.</a:t>
            </a:r>
            <a:endParaRPr lang="en-US" dirty="0"/>
          </a:p>
        </p:txBody>
      </p:sp>
      <p:sp>
        <p:nvSpPr>
          <p:cNvPr id="4" name="Slide Number Placeholder 3"/>
          <p:cNvSpPr>
            <a:spLocks noGrp="1"/>
          </p:cNvSpPr>
          <p:nvPr>
            <p:ph type="sldNum" sz="quarter" idx="10"/>
          </p:nvPr>
        </p:nvSpPr>
        <p:spPr/>
        <p:txBody>
          <a:bodyPr/>
          <a:lstStyle/>
          <a:p>
            <a:fld id="{6C9B6D7F-4761-1A41-84BC-0BC1927C1C4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E6F23C2-8CC3-D444-9EC9-193634AB735A}" type="datetimeFigureOut">
              <a:rPr lang="en-US" smtClean="0"/>
              <a:pPr/>
              <a:t>5/3/19</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FE9ED30A-660B-1E40-A915-A7D62DDCFFF1}"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E6F23C2-8CC3-D444-9EC9-193634AB735A}" type="datetimeFigureOut">
              <a:rPr lang="en-US" smtClean="0"/>
              <a:pPr/>
              <a:t>5/3/19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ED30A-660B-1E40-A915-A7D62DDCF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F23C2-8CC3-D444-9EC9-193634AB735A}" type="datetimeFigureOut">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ED30A-660B-1E40-A915-A7D62DDCFF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F23C2-8CC3-D444-9EC9-193634AB735A}" type="datetimeFigureOut">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ED30A-660B-1E40-A915-A7D62DDCFFF1}"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E6F23C2-8CC3-D444-9EC9-193634AB735A}" type="datetimeFigureOut">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ED30A-660B-1E40-A915-A7D62DDCFFF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E6F23C2-8CC3-D444-9EC9-193634AB735A}" type="datetimeFigureOut">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ED30A-660B-1E40-A915-A7D62DDCFFF1}"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E6F23C2-8CC3-D444-9EC9-193634AB735A}" type="datetimeFigureOut">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ED30A-660B-1E40-A915-A7D62DDCF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F23C2-8CC3-D444-9EC9-193634AB735A}" type="datetimeFigureOut">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FE9ED30A-660B-1E40-A915-A7D62DDCFFF1}"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E6F23C2-8CC3-D444-9EC9-193634AB735A}" type="datetimeFigureOut">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ED30A-660B-1E40-A915-A7D62DDCF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E6F23C2-8CC3-D444-9EC9-193634AB735A}" type="datetimeFigureOut">
              <a:rPr lang="en-US" smtClean="0"/>
              <a:pPr/>
              <a:t>5/3/19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ED30A-660B-1E40-A915-A7D62DDCFFF1}"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E6F23C2-8CC3-D444-9EC9-193634AB735A}" type="datetimeFigureOut">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ED30A-660B-1E40-A915-A7D62DDCFFF1}"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E6F23C2-8CC3-D444-9EC9-193634AB735A}" type="datetimeFigureOut">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ED30A-660B-1E40-A915-A7D62DDCFFF1}"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E6F23C2-8CC3-D444-9EC9-193634AB735A}" type="datetimeFigureOut">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ED30A-660B-1E40-A915-A7D62DDCFFF1}"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E6F23C2-8CC3-D444-9EC9-193634AB735A}" type="datetimeFigureOut">
              <a:rPr lang="en-US" smtClean="0"/>
              <a:pPr/>
              <a:t>5/3/19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ED30A-660B-1E40-A915-A7D62DDCFF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2E6F23C2-8CC3-D444-9EC9-193634AB735A}" type="datetimeFigureOut">
              <a:rPr lang="en-US" smtClean="0"/>
              <a:pPr/>
              <a:t>5/3/19</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FE9ED30A-660B-1E40-A915-A7D62DDCFFF1}"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Regionalism</a:t>
            </a:r>
            <a:endParaRPr lang="en-US" dirty="0"/>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Presented by:  Karen Bracken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5326" y="775368"/>
            <a:ext cx="914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RIO 1992 A21</a:t>
            </a:r>
            <a:endParaRPr lang="en-US" dirty="0"/>
          </a:p>
        </p:txBody>
      </p:sp>
      <p:sp>
        <p:nvSpPr>
          <p:cNvPr id="6" name="Rectangle 5"/>
          <p:cNvSpPr/>
          <p:nvPr/>
        </p:nvSpPr>
        <p:spPr>
          <a:xfrm>
            <a:off x="4785894" y="775368"/>
            <a:ext cx="914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PCSD A21</a:t>
            </a:r>
            <a:endParaRPr lang="en-US" dirty="0"/>
          </a:p>
        </p:txBody>
      </p:sp>
      <p:cxnSp>
        <p:nvCxnSpPr>
          <p:cNvPr id="8" name="Straight Arrow Connector 7"/>
          <p:cNvCxnSpPr/>
          <p:nvPr/>
        </p:nvCxnSpPr>
        <p:spPr>
          <a:xfrm>
            <a:off x="1419726" y="1298325"/>
            <a:ext cx="336616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248526" y="1989221"/>
            <a:ext cx="914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Federal DOT $</a:t>
            </a:r>
            <a:endParaRPr lang="en-US" dirty="0"/>
          </a:p>
        </p:txBody>
      </p:sp>
      <p:sp>
        <p:nvSpPr>
          <p:cNvPr id="13" name="Rectangle 12"/>
          <p:cNvSpPr/>
          <p:nvPr/>
        </p:nvSpPr>
        <p:spPr>
          <a:xfrm>
            <a:off x="6403474" y="1989221"/>
            <a:ext cx="914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State DOT $</a:t>
            </a:r>
            <a:endParaRPr lang="en-US" dirty="0"/>
          </a:p>
        </p:txBody>
      </p:sp>
      <p:cxnSp>
        <p:nvCxnSpPr>
          <p:cNvPr id="16" name="Straight Arrow Connector 15"/>
          <p:cNvCxnSpPr>
            <a:stCxn id="6" idx="2"/>
          </p:cNvCxnSpPr>
          <p:nvPr/>
        </p:nvCxnSpPr>
        <p:spPr>
          <a:xfrm rot="5400000">
            <a:off x="4553284" y="1299410"/>
            <a:ext cx="299453" cy="10801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2" idx="3"/>
          </p:cNvCxnSpPr>
          <p:nvPr/>
        </p:nvCxnSpPr>
        <p:spPr>
          <a:xfrm flipV="1">
            <a:off x="4162926" y="2419684"/>
            <a:ext cx="2240548" cy="267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162926" y="3689684"/>
            <a:ext cx="914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MPO</a:t>
            </a:r>
            <a:endParaRPr lang="en-US" dirty="0"/>
          </a:p>
        </p:txBody>
      </p:sp>
      <p:cxnSp>
        <p:nvCxnSpPr>
          <p:cNvPr id="25" name="Straight Arrow Connector 24"/>
          <p:cNvCxnSpPr/>
          <p:nvPr/>
        </p:nvCxnSpPr>
        <p:spPr>
          <a:xfrm rot="10800000" flipV="1">
            <a:off x="5077326" y="2903620"/>
            <a:ext cx="1326150" cy="7860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505326" y="5534526"/>
            <a:ext cx="1224548"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Regionalism</a:t>
            </a:r>
            <a:endParaRPr lang="en-US" sz="1200" dirty="0"/>
          </a:p>
        </p:txBody>
      </p:sp>
      <p:sp>
        <p:nvSpPr>
          <p:cNvPr id="30" name="Rectangle 29"/>
          <p:cNvSpPr/>
          <p:nvPr/>
        </p:nvSpPr>
        <p:spPr>
          <a:xfrm>
            <a:off x="2152316" y="5534526"/>
            <a:ext cx="125930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Divert funds from roads</a:t>
            </a:r>
            <a:endParaRPr lang="en-US" sz="1400" dirty="0"/>
          </a:p>
        </p:txBody>
      </p:sp>
      <p:sp>
        <p:nvSpPr>
          <p:cNvPr id="31" name="Rectangle 30"/>
          <p:cNvSpPr/>
          <p:nvPr/>
        </p:nvSpPr>
        <p:spPr>
          <a:xfrm>
            <a:off x="3871494" y="5534526"/>
            <a:ext cx="1205832"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To complete street projects</a:t>
            </a:r>
            <a:endParaRPr lang="en-US" sz="1400" dirty="0"/>
          </a:p>
        </p:txBody>
      </p:sp>
      <p:sp>
        <p:nvSpPr>
          <p:cNvPr id="32" name="Rectangle 31"/>
          <p:cNvSpPr/>
          <p:nvPr/>
        </p:nvSpPr>
        <p:spPr>
          <a:xfrm>
            <a:off x="5489075" y="5534526"/>
            <a:ext cx="1288713"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Coercion </a:t>
            </a:r>
            <a:endParaRPr lang="en-US" sz="1400" dirty="0"/>
          </a:p>
        </p:txBody>
      </p:sp>
      <p:sp>
        <p:nvSpPr>
          <p:cNvPr id="33" name="Rectangle 32"/>
          <p:cNvSpPr/>
          <p:nvPr/>
        </p:nvSpPr>
        <p:spPr>
          <a:xfrm>
            <a:off x="7202904" y="5534526"/>
            <a:ext cx="1326149"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Rail in the red</a:t>
            </a:r>
            <a:endParaRPr lang="en-US" sz="1400" dirty="0"/>
          </a:p>
        </p:txBody>
      </p:sp>
      <p:cxnSp>
        <p:nvCxnSpPr>
          <p:cNvPr id="35" name="Straight Arrow Connector 34"/>
          <p:cNvCxnSpPr/>
          <p:nvPr/>
        </p:nvCxnSpPr>
        <p:spPr>
          <a:xfrm rot="10800000" flipV="1">
            <a:off x="1729874" y="4604084"/>
            <a:ext cx="2433052" cy="9304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rot="5400000">
            <a:off x="3330074" y="4685632"/>
            <a:ext cx="914400" cy="7513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3" idx="2"/>
          </p:cNvCxnSpPr>
          <p:nvPr/>
        </p:nvCxnSpPr>
        <p:spPr>
          <a:xfrm rot="5400000">
            <a:off x="4144211" y="5058611"/>
            <a:ext cx="930443" cy="213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5077326" y="4604084"/>
            <a:ext cx="2125578"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rot="16200000" flipH="1">
            <a:off x="4848726" y="4832683"/>
            <a:ext cx="914400" cy="4572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15829" y="1989129"/>
            <a:ext cx="8350274" cy="4540159"/>
          </a:xfrm>
        </p:spPr>
        <p:txBody>
          <a:bodyPr>
            <a:normAutofit fontScale="85000" lnSpcReduction="20000"/>
          </a:bodyPr>
          <a:lstStyle/>
          <a:p>
            <a:r>
              <a:rPr lang="en-US" dirty="0" smtClean="0"/>
              <a:t>Please watch the following video on Regionalism and Agenda 21 by Rosa </a:t>
            </a:r>
            <a:r>
              <a:rPr lang="en-US" dirty="0" err="1" smtClean="0"/>
              <a:t>Koire</a:t>
            </a:r>
            <a:r>
              <a:rPr lang="en-US" dirty="0" smtClean="0"/>
              <a:t> a CA democrat and found of:  democratsagainstunagenda21.com                                                                       http://</a:t>
            </a:r>
            <a:r>
              <a:rPr lang="en-US" dirty="0" err="1" smtClean="0"/>
              <a:t>www.youtube.com/watch?v</a:t>
            </a:r>
            <a:r>
              <a:rPr lang="en-US" dirty="0" smtClean="0"/>
              <a:t>=UDtCb45qt0</a:t>
            </a:r>
          </a:p>
          <a:p>
            <a:r>
              <a:rPr lang="en-US" dirty="0" smtClean="0"/>
              <a:t>Please read:  Spreading the Wealth How Obama Is Robbing The Suburbs To Pay For The Cities by Stanley Kurtz.   This book describes Obama’s pet project for 20 years.  Building ONE America and Tax Base Sharing</a:t>
            </a:r>
          </a:p>
          <a:p>
            <a:r>
              <a:rPr lang="en-US" dirty="0" smtClean="0"/>
              <a:t>You Tube Agenda 21 for Dummies, Agenda 21 for Public Officials</a:t>
            </a:r>
          </a:p>
          <a:p>
            <a:r>
              <a:rPr lang="en-US" dirty="0" smtClean="0"/>
              <a:t>DVD for purchase:  Rescuing A Broken America, Dr. Michael Coffman</a:t>
            </a:r>
          </a:p>
          <a:p>
            <a:r>
              <a:rPr lang="en-US" dirty="0" smtClean="0"/>
              <a:t>Taking Liberty  - free on the internet – </a:t>
            </a:r>
            <a:r>
              <a:rPr lang="en-US" dirty="0" err="1" smtClean="0"/>
              <a:t>Takingliberty.us</a:t>
            </a:r>
            <a:endParaRPr lang="en-US" dirty="0" smtClean="0"/>
          </a:p>
          <a:p>
            <a:r>
              <a:rPr lang="en-US" dirty="0" err="1" smtClean="0"/>
              <a:t>Freedomadvocates.org</a:t>
            </a:r>
            <a:r>
              <a:rPr lang="en-US" dirty="0" smtClean="0"/>
              <a:t> has great articles on Regionalism</a:t>
            </a:r>
          </a:p>
          <a:p>
            <a:r>
              <a:rPr lang="en-US" dirty="0" smtClean="0"/>
              <a:t>Henry Lamb also has written about Regionalism (Global Governance is a great book </a:t>
            </a:r>
            <a:r>
              <a:rPr lang="en-US" smtClean="0"/>
              <a:t>by Henry Lamb)</a:t>
            </a:r>
          </a:p>
          <a:p>
            <a:r>
              <a:rPr lang="en-US" dirty="0" smtClean="0"/>
              <a:t>Research-start </a:t>
            </a:r>
            <a:r>
              <a:rPr lang="en-US" dirty="0" err="1" smtClean="0"/>
              <a:t>googling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368" y="550662"/>
            <a:ext cx="8419432" cy="1269897"/>
          </a:xfrm>
        </p:spPr>
        <p:txBody>
          <a:bodyPr/>
          <a:lstStyle/>
          <a:p>
            <a:pPr algn="ctr"/>
            <a:r>
              <a:rPr lang="en-US" sz="4800" b="1" dirty="0" smtClean="0"/>
              <a:t>Regionalism=Global Governance</a:t>
            </a:r>
            <a:endParaRPr lang="en-US" sz="4800" b="1" dirty="0"/>
          </a:p>
        </p:txBody>
      </p:sp>
      <p:sp>
        <p:nvSpPr>
          <p:cNvPr id="3" name="Content Placeholder 2"/>
          <p:cNvSpPr>
            <a:spLocks noGrp="1"/>
          </p:cNvSpPr>
          <p:nvPr>
            <p:ph idx="1"/>
          </p:nvPr>
        </p:nvSpPr>
        <p:spPr>
          <a:xfrm>
            <a:off x="472021" y="2056557"/>
            <a:ext cx="8214779" cy="3963243"/>
          </a:xfrm>
        </p:spPr>
        <p:txBody>
          <a:bodyPr>
            <a:normAutofit/>
          </a:bodyPr>
          <a:lstStyle/>
          <a:p>
            <a:r>
              <a:rPr lang="en-US" b="1" dirty="0" smtClean="0">
                <a:latin typeface="Calisto MT (Body)"/>
                <a:cs typeface="Calisto MT (Body)"/>
              </a:rPr>
              <a:t>“Regionalism must precede globalism.  We foresee a seamless system of governance from local communities, individual states, regional unions and up through to the United Nations itself.”  </a:t>
            </a:r>
            <a:r>
              <a:rPr lang="en-US" b="1" i="1" dirty="0" smtClean="0">
                <a:latin typeface="Calisto MT (Body)"/>
                <a:cs typeface="Calisto MT (Body)"/>
              </a:rPr>
              <a:t>UN Commission on Global Governance</a:t>
            </a:r>
          </a:p>
          <a:p>
            <a:r>
              <a:rPr lang="en-US" b="1" dirty="0" smtClean="0"/>
              <a:t>Regionalism is not about the environment; it paves the way for Central Planning, and silences the opposition.  John Anthony</a:t>
            </a:r>
          </a:p>
          <a:p>
            <a:r>
              <a:rPr lang="en-US" b="1" dirty="0" smtClean="0"/>
              <a:t>“Regionalism: Sneaking America into Global Government” </a:t>
            </a:r>
            <a:r>
              <a:rPr lang="en-US" b="1" dirty="0" err="1" smtClean="0"/>
              <a:t>Jakie</a:t>
            </a:r>
            <a:r>
              <a:rPr lang="en-US" b="1" dirty="0" smtClean="0"/>
              <a:t> </a:t>
            </a:r>
            <a:r>
              <a:rPr lang="en-US" b="1" dirty="0" err="1" smtClean="0"/>
              <a:t>Patru</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Regionalism</a:t>
            </a:r>
            <a:endParaRPr lang="en-US" dirty="0"/>
          </a:p>
        </p:txBody>
      </p:sp>
      <p:sp>
        <p:nvSpPr>
          <p:cNvPr id="3" name="Content Placeholder 2"/>
          <p:cNvSpPr>
            <a:spLocks noGrp="1"/>
          </p:cNvSpPr>
          <p:nvPr>
            <p:ph idx="1"/>
          </p:nvPr>
        </p:nvSpPr>
        <p:spPr>
          <a:xfrm>
            <a:off x="658813" y="2286000"/>
            <a:ext cx="7824787" cy="3840163"/>
          </a:xfrm>
        </p:spPr>
        <p:txBody>
          <a:bodyPr>
            <a:normAutofit fontScale="92500" lnSpcReduction="20000"/>
          </a:bodyPr>
          <a:lstStyle/>
          <a:p>
            <a:r>
              <a:rPr lang="en-US" dirty="0" smtClean="0"/>
              <a:t>One world governance</a:t>
            </a:r>
          </a:p>
          <a:p>
            <a:r>
              <a:rPr lang="en-US" dirty="0" smtClean="0"/>
              <a:t>Governance means “control by rules, restrictions and regulations</a:t>
            </a:r>
          </a:p>
          <a:p>
            <a:r>
              <a:rPr lang="en-US" dirty="0" smtClean="0"/>
              <a:t>Regional governance is a layer or layers of government run by nameless, faceless and usually ruthless appointed bureaucrats who are insulated from the elections process and therefore accountable only to those who appoint them.  </a:t>
            </a:r>
          </a:p>
          <a:p>
            <a:r>
              <a:rPr lang="en-US" dirty="0" smtClean="0"/>
              <a:t>The rules and regulations being promulgated via regional governance are mandates trickled up from self-selected world policy makers at the UN to the federal, state and local levels</a:t>
            </a:r>
          </a:p>
          <a:p>
            <a:r>
              <a:rPr lang="en-US" dirty="0" smtClean="0"/>
              <a:t>Regional governance is the method whereby would-be world rulers intend to control every aspect of our lives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Regionalism</a:t>
            </a:r>
            <a:endParaRPr lang="en-US" dirty="0"/>
          </a:p>
        </p:txBody>
      </p:sp>
      <p:sp>
        <p:nvSpPr>
          <p:cNvPr id="3" name="Content Placeholder 2"/>
          <p:cNvSpPr>
            <a:spLocks noGrp="1"/>
          </p:cNvSpPr>
          <p:nvPr>
            <p:ph idx="1"/>
          </p:nvPr>
        </p:nvSpPr>
        <p:spPr>
          <a:xfrm>
            <a:off x="505737" y="2286000"/>
            <a:ext cx="7977863" cy="3840163"/>
          </a:xfrm>
        </p:spPr>
        <p:txBody>
          <a:bodyPr>
            <a:normAutofit lnSpcReduction="10000"/>
          </a:bodyPr>
          <a:lstStyle/>
          <a:p>
            <a:r>
              <a:rPr lang="en-US" dirty="0" smtClean="0"/>
              <a:t>October 1995 from Our Global Neighborhood:</a:t>
            </a:r>
          </a:p>
          <a:p>
            <a:r>
              <a:rPr lang="en-US" dirty="0" smtClean="0"/>
              <a:t>The following statement should remove any doubts about the intentions of the UN.</a:t>
            </a:r>
          </a:p>
          <a:p>
            <a:r>
              <a:rPr lang="en-US" dirty="0" smtClean="0"/>
              <a:t>The UN must prepare for a time when regionalism becomes more prevalent worldwide, and even help the process along.  The Secretary-General has called repeatedly for a strengthening of regionalism in global governance.  The development of global governance is part of the evolution of human efforts to organize life on the </a:t>
            </a:r>
            <a:r>
              <a:rPr lang="en-US" dirty="0" smtClean="0"/>
              <a:t>planet</a:t>
            </a:r>
            <a:r>
              <a:rPr lang="en-US" dirty="0" smtClean="0"/>
              <a:t>,….we are convinced that it is time for the world to move on from the designs evolved over the centuries and given new form in the establishment of the UN nearly fifty years ago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Regionalism</a:t>
            </a:r>
            <a:endParaRPr lang="en-US" dirty="0"/>
          </a:p>
        </p:txBody>
      </p:sp>
      <p:sp>
        <p:nvSpPr>
          <p:cNvPr id="3" name="Content Placeholder 2"/>
          <p:cNvSpPr>
            <a:spLocks noGrp="1"/>
          </p:cNvSpPr>
          <p:nvPr>
            <p:ph idx="1"/>
          </p:nvPr>
        </p:nvSpPr>
        <p:spPr>
          <a:xfrm>
            <a:off x="505737" y="2286000"/>
            <a:ext cx="7977863" cy="3840163"/>
          </a:xfrm>
        </p:spPr>
        <p:txBody>
          <a:bodyPr>
            <a:normAutofit fontScale="92500" lnSpcReduction="20000"/>
          </a:bodyPr>
          <a:lstStyle/>
          <a:p>
            <a:r>
              <a:rPr lang="en-US" dirty="0" smtClean="0"/>
              <a:t>Federal Regionalism is defined as the consolidation of local and state governments into large regional units as it centralizes power in bureaucratic authorities, boards and commissions whose primary function is to administer plans and programs dictated by Washington</a:t>
            </a:r>
          </a:p>
          <a:p>
            <a:r>
              <a:rPr lang="en-US" dirty="0" smtClean="0"/>
              <a:t>March 27, 1968 President Nixon signed EO 11647, dividing the US into ten federal regions to be run by Federal Regional Councils.  A capital was established for each region.  I live in Region 4 – Capitol Atlanta, GA</a:t>
            </a:r>
          </a:p>
          <a:p>
            <a:r>
              <a:rPr lang="en-US" dirty="0" smtClean="0"/>
              <a:t>Each council was composed of the directors of the regional offices for all government agencies (EPA-DOT-HUD-DOL)</a:t>
            </a:r>
          </a:p>
          <a:p>
            <a:r>
              <a:rPr lang="en-US" dirty="0" smtClean="0"/>
              <a:t>The government in the 10 federal regions would be administered by federal appointed bureaucrats accountable only to Washington.  No Congressional consent was given for this plan.</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lstStyle/>
          <a:p>
            <a:r>
              <a:rPr lang="en-US" dirty="0" smtClean="0"/>
              <a:t>It stands to reason that if there is no constitutional jurisdiction for the federal government to legislate for a local government in a Union state, there is also no jurisdiction for a federal bureaucracy to legislate for a local government in a Union state.  </a:t>
            </a:r>
          </a:p>
          <a:p>
            <a:r>
              <a:rPr lang="en-US" dirty="0" smtClean="0"/>
              <a:t>Example:  EPA, DEA, IRS, FBI etc., have no Constitutional authority to legislate in a Union state.  These are agencies of the Federal government, having jurisdiction only on federal territory.  This is something the government doesn’t want you to know.</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Regionalism</a:t>
            </a:r>
            <a:endParaRPr lang="en-US" dirty="0"/>
          </a:p>
        </p:txBody>
      </p:sp>
      <p:sp>
        <p:nvSpPr>
          <p:cNvPr id="3" name="Content Placeholder 2"/>
          <p:cNvSpPr>
            <a:spLocks noGrp="1"/>
          </p:cNvSpPr>
          <p:nvPr>
            <p:ph idx="1"/>
          </p:nvPr>
        </p:nvSpPr>
        <p:spPr>
          <a:xfrm>
            <a:off x="505737" y="2286000"/>
            <a:ext cx="7977863" cy="3840163"/>
          </a:xfrm>
        </p:spPr>
        <p:txBody>
          <a:bodyPr>
            <a:normAutofit fontScale="92500" lnSpcReduction="20000"/>
          </a:bodyPr>
          <a:lstStyle/>
          <a:p>
            <a:r>
              <a:rPr lang="en-US" dirty="0" smtClean="0"/>
              <a:t>Demeaning the authority of elected officials and replacement of these officials by appointed Federal “administrators” is a CLEAR AND PRESENT DANGER to representative government posed by Federal Regional Government.</a:t>
            </a:r>
          </a:p>
          <a:p>
            <a:r>
              <a:rPr lang="en-US" dirty="0" smtClean="0"/>
              <a:t>February 22, 1983 President Reagan dismantled the ten regional capitols with Executive Order 12407</a:t>
            </a:r>
          </a:p>
          <a:p>
            <a:r>
              <a:rPr lang="en-US" dirty="0" smtClean="0"/>
              <a:t>However grant making agencies of the ten Federal regions remain in place assuring continuity of control over all Americans and their elected representatives by the central government.</a:t>
            </a:r>
          </a:p>
          <a:p>
            <a:r>
              <a:rPr lang="en-US" dirty="0" smtClean="0"/>
              <a:t>Federal grants to state government are the fuel, which makes the Regional engine “go.”  The individual Union states are blackmailed, through the withholding of federal funds, if federal legislation is not enacted into State law</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Regionalism</a:t>
            </a:r>
            <a:endParaRPr lang="en-US" dirty="0"/>
          </a:p>
        </p:txBody>
      </p:sp>
      <p:sp>
        <p:nvSpPr>
          <p:cNvPr id="3" name="Content Placeholder 2"/>
          <p:cNvSpPr>
            <a:spLocks noGrp="1"/>
          </p:cNvSpPr>
          <p:nvPr>
            <p:ph idx="1"/>
          </p:nvPr>
        </p:nvSpPr>
        <p:spPr>
          <a:xfrm>
            <a:off x="483259" y="2286000"/>
            <a:ext cx="8000341" cy="3840163"/>
          </a:xfrm>
        </p:spPr>
        <p:txBody>
          <a:bodyPr>
            <a:normAutofit fontScale="92500" lnSpcReduction="10000"/>
          </a:bodyPr>
          <a:lstStyle/>
          <a:p>
            <a:r>
              <a:rPr lang="en-US" dirty="0" smtClean="0"/>
              <a:t>The purpose of regional government is to place all power in the hands of the federal government and to turn State, county and city governments into administrative Councils of Government in one big bureaucratic machine</a:t>
            </a:r>
          </a:p>
          <a:p>
            <a:r>
              <a:rPr lang="en-US" dirty="0" smtClean="0"/>
              <a:t>It is the accumulation of power in as few hands a possible-federally appointed, unelected bureaucrats beyond the recall of the electorate.</a:t>
            </a:r>
          </a:p>
          <a:p>
            <a:r>
              <a:rPr lang="en-US" dirty="0" smtClean="0"/>
              <a:t>It’s policies and programs, goals and methods, appear in a variety of forms designed to deal with varying state and local laws.</a:t>
            </a:r>
          </a:p>
          <a:p>
            <a:r>
              <a:rPr lang="en-US" dirty="0" smtClean="0"/>
              <a:t>But the basic strategy involves merging and consolidation of local governments into a larger area of government-which is in lock step with the 10 federal regions established by Nixon’s EO and controlled by DC.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Regionalism</a:t>
            </a:r>
            <a:endParaRPr lang="en-US" dirty="0"/>
          </a:p>
        </p:txBody>
      </p:sp>
      <p:sp>
        <p:nvSpPr>
          <p:cNvPr id="3" name="Content Placeholder 2"/>
          <p:cNvSpPr>
            <a:spLocks noGrp="1"/>
          </p:cNvSpPr>
          <p:nvPr>
            <p:ph idx="1"/>
          </p:nvPr>
        </p:nvSpPr>
        <p:spPr>
          <a:xfrm>
            <a:off x="658813" y="2286000"/>
            <a:ext cx="7824787" cy="3840163"/>
          </a:xfrm>
        </p:spPr>
        <p:txBody>
          <a:bodyPr>
            <a:normAutofit fontScale="92500" lnSpcReduction="20000"/>
          </a:bodyPr>
          <a:lstStyle/>
          <a:p>
            <a:r>
              <a:rPr lang="en-US" dirty="0" smtClean="0"/>
              <a:t>It moves local government into the collective whole.  This is accomplished by the merging of city and county, county and district, and then state with other states, into a federal region.  This establishes only two levels of government-federal and regional</a:t>
            </a:r>
          </a:p>
          <a:p>
            <a:r>
              <a:rPr lang="en-US" dirty="0" smtClean="0"/>
              <a:t>Regional ruling bodies are non-representative because regional officers do not represent the citizenry.  Regional officers are appointed….there are no regional elections, no regional voters.</a:t>
            </a:r>
          </a:p>
          <a:p>
            <a:r>
              <a:rPr lang="en-US" dirty="0" smtClean="0"/>
              <a:t>Consider how centralized power in Washington could come into play in the current environment in our country today. In the event of any type of attack or other types of disturbance considered a threat by the president, he can declare a national emergency, which allows regional council members to control all food supplies, money and credit transactions, communications, public utilities, hospitals and other essential facets of human existence.</a:t>
            </a:r>
            <a:endParaRPr lang="en-US" dirty="0"/>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33493</TotalTime>
  <Words>1183</Words>
  <Application>Microsoft Macintosh PowerPoint</Application>
  <PresentationFormat>On-screen Show (4:3)</PresentationFormat>
  <Paragraphs>65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Codex</vt:lpstr>
      <vt:lpstr>Regionalism</vt:lpstr>
      <vt:lpstr>Regionalism=Global Governance</vt:lpstr>
      <vt:lpstr>Global Regionalism</vt:lpstr>
      <vt:lpstr>Global Regionalism</vt:lpstr>
      <vt:lpstr>Federal Regionalism</vt:lpstr>
      <vt:lpstr>Did You Know?</vt:lpstr>
      <vt:lpstr>Federal Regionalism</vt:lpstr>
      <vt:lpstr>Federal Regionalism</vt:lpstr>
      <vt:lpstr>Federal Regionalism</vt:lpstr>
      <vt:lpstr>PowerPoint Presentation</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Regionalism</dc:title>
  <dc:creator>Karen Bracken</dc:creator>
  <cp:lastModifiedBy>Karen Bracken</cp:lastModifiedBy>
  <cp:revision>13</cp:revision>
  <dcterms:created xsi:type="dcterms:W3CDTF">2013-03-25T17:11:00Z</dcterms:created>
  <dcterms:modified xsi:type="dcterms:W3CDTF">2019-05-04T02:20:55Z</dcterms:modified>
</cp:coreProperties>
</file>